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60" r:id="rId3"/>
    <p:sldId id="257" r:id="rId4"/>
    <p:sldId id="259" r:id="rId5"/>
    <p:sldId id="261" r:id="rId6"/>
    <p:sldId id="264" r:id="rId7"/>
    <p:sldId id="266" r:id="rId8"/>
    <p:sldId id="258" r:id="rId9"/>
    <p:sldId id="265" r:id="rId10"/>
    <p:sldId id="262" r:id="rId11"/>
    <p:sldId id="263" r:id="rId12"/>
    <p:sldId id="267" r:id="rId13"/>
    <p:sldId id="269" r:id="rId14"/>
    <p:sldId id="270" r:id="rId15"/>
    <p:sldId id="268" r:id="rId16"/>
    <p:sldId id="271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76" d="100"/>
          <a:sy n="76" d="100"/>
        </p:scale>
        <p:origin x="-119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10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4C328-1AF9-4149-B622-DB004E92E2DF}" type="datetimeFigureOut">
              <a:rPr lang="tr-TR" smtClean="0"/>
              <a:pPr/>
              <a:t>10.3.2016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67BC-F28C-4F27-8262-E9D9D36C405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4C328-1AF9-4149-B622-DB004E92E2DF}" type="datetimeFigureOut">
              <a:rPr lang="tr-TR" smtClean="0"/>
              <a:pPr/>
              <a:t>10.3.2016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67BC-F28C-4F27-8262-E9D9D36C405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4C328-1AF9-4149-B622-DB004E92E2DF}" type="datetimeFigureOut">
              <a:rPr lang="tr-TR" smtClean="0"/>
              <a:pPr/>
              <a:t>10.3.2016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67BC-F28C-4F27-8262-E9D9D36C405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4C328-1AF9-4149-B622-DB004E92E2DF}" type="datetimeFigureOut">
              <a:rPr lang="tr-TR" smtClean="0"/>
              <a:pPr/>
              <a:t>10.3.2016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67BC-F28C-4F27-8262-E9D9D36C405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4C328-1AF9-4149-B622-DB004E92E2DF}" type="datetimeFigureOut">
              <a:rPr lang="tr-TR" smtClean="0"/>
              <a:pPr/>
              <a:t>10.3.2016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67BC-F28C-4F27-8262-E9D9D36C405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4C328-1AF9-4149-B622-DB004E92E2DF}" type="datetimeFigureOut">
              <a:rPr lang="tr-TR" smtClean="0"/>
              <a:pPr/>
              <a:t>10.3.2016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67BC-F28C-4F27-8262-E9D9D36C405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4C328-1AF9-4149-B622-DB004E92E2DF}" type="datetimeFigureOut">
              <a:rPr lang="tr-TR" smtClean="0"/>
              <a:pPr/>
              <a:t>10.3.2016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67BC-F28C-4F27-8262-E9D9D36C405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4C328-1AF9-4149-B622-DB004E92E2DF}" type="datetimeFigureOut">
              <a:rPr lang="tr-TR" smtClean="0"/>
              <a:pPr/>
              <a:t>10.3.2016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67BC-F28C-4F27-8262-E9D9D36C405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4C328-1AF9-4149-B622-DB004E92E2DF}" type="datetimeFigureOut">
              <a:rPr lang="tr-TR" smtClean="0"/>
              <a:pPr/>
              <a:t>10.3.2016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67BC-F28C-4F27-8262-E9D9D36C405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4C328-1AF9-4149-B622-DB004E92E2DF}" type="datetimeFigureOut">
              <a:rPr lang="tr-TR" smtClean="0"/>
              <a:pPr/>
              <a:t>10.3.2016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67BC-F28C-4F27-8262-E9D9D36C405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4C328-1AF9-4149-B622-DB004E92E2DF}" type="datetimeFigureOut">
              <a:rPr lang="tr-TR" smtClean="0"/>
              <a:pPr/>
              <a:t>10.3.2016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54067BC-F28C-4F27-8262-E9D9D36C405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D4C328-1AF9-4149-B622-DB004E92E2DF}" type="datetimeFigureOut">
              <a:rPr lang="tr-TR" smtClean="0"/>
              <a:pPr/>
              <a:t>10.3.2016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54067BC-F28C-4F27-8262-E9D9D36C405F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3321714"/>
          </a:xfrm>
        </p:spPr>
        <p:txBody>
          <a:bodyPr/>
          <a:lstStyle/>
          <a:p>
            <a:r>
              <a:rPr lang="tr-TR" dirty="0" smtClean="0"/>
              <a:t>GİRİŞİM  SONRASI HASTA  TAKİBİ   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39552" y="3789040"/>
            <a:ext cx="7854696" cy="1752600"/>
          </a:xfrm>
        </p:spPr>
        <p:txBody>
          <a:bodyPr>
            <a:normAutofit/>
          </a:bodyPr>
          <a:lstStyle/>
          <a:p>
            <a:r>
              <a:rPr lang="tr-TR" dirty="0" smtClean="0"/>
              <a:t>HEMŞİRE  NURŞEN ÇETİNKAYA</a:t>
            </a:r>
          </a:p>
          <a:p>
            <a:r>
              <a:rPr lang="tr-TR" dirty="0" smtClean="0"/>
              <a:t>İ.Ü.CERRAHPAŞA TIP  FAKULTESİ</a:t>
            </a:r>
          </a:p>
          <a:p>
            <a:r>
              <a:rPr lang="tr-TR" smtClean="0"/>
              <a:t>RADYOLOJİ  ABD.GİRİŞİMSEL </a:t>
            </a:r>
            <a:r>
              <a:rPr lang="tr-TR" dirty="0" smtClean="0"/>
              <a:t>RADYOLOJİ BD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634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</a:t>
            </a:r>
            <a:r>
              <a:rPr lang="tr-TR" dirty="0" err="1" smtClean="0"/>
              <a:t>Anjiografiler</a:t>
            </a:r>
            <a:r>
              <a:rPr lang="tr-TR" dirty="0" smtClean="0"/>
              <a:t> ve </a:t>
            </a:r>
            <a:r>
              <a:rPr lang="tr-TR" dirty="0" err="1" smtClean="0"/>
              <a:t>Venografiler</a:t>
            </a:r>
            <a:r>
              <a:rPr lang="tr-TR" dirty="0" smtClean="0"/>
              <a:t>      </a:t>
            </a:r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Güvenli transfer (gözlem odasına)</a:t>
            </a:r>
          </a:p>
          <a:p>
            <a:r>
              <a:rPr lang="tr-TR" dirty="0" err="1" smtClean="0"/>
              <a:t>Monitorizasyon</a:t>
            </a:r>
            <a:endParaRPr lang="tr-TR" dirty="0" smtClean="0"/>
          </a:p>
          <a:p>
            <a:r>
              <a:rPr lang="tr-TR" dirty="0" smtClean="0"/>
              <a:t>Damar yolu açıklığının sağlanması</a:t>
            </a:r>
          </a:p>
          <a:p>
            <a:r>
              <a:rPr lang="tr-TR" dirty="0" smtClean="0"/>
              <a:t>Kanama kontrolü (</a:t>
            </a:r>
            <a:r>
              <a:rPr lang="tr-TR" dirty="0" err="1" smtClean="0"/>
              <a:t>introducer</a:t>
            </a:r>
            <a:r>
              <a:rPr lang="tr-TR" dirty="0" smtClean="0"/>
              <a:t> çıkarılması ve kompresyonu)</a:t>
            </a:r>
          </a:p>
          <a:p>
            <a:r>
              <a:rPr lang="tr-TR" dirty="0" smtClean="0"/>
              <a:t>Ağrı kontrolü</a:t>
            </a:r>
          </a:p>
          <a:p>
            <a:r>
              <a:rPr lang="tr-TR" dirty="0" smtClean="0"/>
              <a:t>Dolaşım kontrolü</a:t>
            </a:r>
          </a:p>
          <a:p>
            <a:r>
              <a:rPr lang="tr-TR" dirty="0" smtClean="0"/>
              <a:t>Eğitim </a:t>
            </a:r>
          </a:p>
          <a:p>
            <a:r>
              <a:rPr lang="tr-TR" dirty="0" smtClean="0"/>
              <a:t>Transfer</a:t>
            </a:r>
          </a:p>
          <a:p>
            <a:r>
              <a:rPr lang="tr-TR" dirty="0" smtClean="0"/>
              <a:t>Medikal tedavinin sürdürülmesi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164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STENT VE PTA BALON</a:t>
            </a:r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ANJİYOGRAFİLERE EK OLARAK</a:t>
            </a:r>
          </a:p>
          <a:p>
            <a:r>
              <a:rPr lang="tr-TR" dirty="0" smtClean="0"/>
              <a:t>Geniş çaplı </a:t>
            </a:r>
            <a:r>
              <a:rPr lang="tr-TR" dirty="0" err="1"/>
              <a:t>i</a:t>
            </a:r>
            <a:r>
              <a:rPr lang="tr-TR" dirty="0" err="1" smtClean="0"/>
              <a:t>ntroducer</a:t>
            </a:r>
            <a:r>
              <a:rPr lang="tr-TR" dirty="0" smtClean="0"/>
              <a:t> kullanılması</a:t>
            </a:r>
          </a:p>
          <a:p>
            <a:r>
              <a:rPr lang="tr-TR" dirty="0" err="1" smtClean="0"/>
              <a:t>Antikoagulan</a:t>
            </a:r>
            <a:r>
              <a:rPr lang="tr-TR" dirty="0" smtClean="0"/>
              <a:t> doz ve miktarının yüksek olması komplikasyonları arttırır</a:t>
            </a:r>
          </a:p>
          <a:p>
            <a:r>
              <a:rPr lang="tr-TR" dirty="0" smtClean="0"/>
              <a:t>Yataklı ünitede tedavisi ve takibine devam edilir</a:t>
            </a:r>
          </a:p>
          <a:p>
            <a:r>
              <a:rPr lang="tr-TR" dirty="0" smtClean="0"/>
              <a:t>Protokollere uygun kontrollere çağrılır</a:t>
            </a:r>
          </a:p>
          <a:p>
            <a:pPr>
              <a:buNone/>
            </a:pPr>
            <a:r>
              <a:rPr lang="tr-TR" dirty="0" smtClean="0"/>
              <a:t>    ( 15 gün sonra </a:t>
            </a:r>
            <a:r>
              <a:rPr lang="tr-TR" dirty="0" err="1"/>
              <a:t>D</a:t>
            </a:r>
            <a:r>
              <a:rPr lang="tr-TR" dirty="0" err="1" smtClean="0"/>
              <a:t>oppler</a:t>
            </a:r>
            <a:r>
              <a:rPr lang="tr-TR" dirty="0" smtClean="0"/>
              <a:t> takibi, </a:t>
            </a:r>
            <a:r>
              <a:rPr lang="tr-TR" dirty="0" err="1" smtClean="0"/>
              <a:t>antikoagülan</a:t>
            </a:r>
            <a:r>
              <a:rPr lang="tr-TR" dirty="0" smtClean="0"/>
              <a:t> tedavi yeniden gözden geçirilir)</a:t>
            </a:r>
          </a:p>
          <a:p>
            <a:r>
              <a:rPr lang="tr-TR" dirty="0" smtClean="0"/>
              <a:t>Hasta radyolojik takibe girer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236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AORT ANEVRİZMALARI</a:t>
            </a:r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KALP DAMAR CERRAHİSİ YOĞUN BAKIM</a:t>
            </a:r>
          </a:p>
          <a:p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err="1" smtClean="0"/>
              <a:t>Entübe</a:t>
            </a:r>
            <a:r>
              <a:rPr lang="tr-TR" dirty="0" smtClean="0"/>
              <a:t> Hastanın Transferi</a:t>
            </a:r>
          </a:p>
          <a:p>
            <a:r>
              <a:rPr lang="tr-TR" dirty="0" smtClean="0"/>
              <a:t>  </a:t>
            </a:r>
            <a:r>
              <a:rPr lang="tr-TR" dirty="0" err="1" smtClean="0"/>
              <a:t>Extübe</a:t>
            </a:r>
            <a:r>
              <a:rPr lang="tr-TR" dirty="0" smtClean="0"/>
              <a:t> Hastanın Transferi</a:t>
            </a:r>
          </a:p>
        </p:txBody>
      </p:sp>
    </p:spTree>
    <p:extLst>
      <p:ext uri="{BB962C8B-B14F-4D97-AF65-F5344CB8AC3E}">
        <p14:creationId xmlns:p14="http://schemas.microsoft.com/office/powerpoint/2010/main" val="14087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RADYOLOJİDE HASTA SİRKÜLASYONU VE ENFEKSİYON</a:t>
            </a:r>
            <a:endParaRPr lang="tr-TR" dirty="0"/>
          </a:p>
        </p:txBody>
      </p:sp>
      <p:pic>
        <p:nvPicPr>
          <p:cNvPr id="1026" name="Picture 2" descr="C:\Users\çetinkaya\Desktop\hasta,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32856"/>
            <a:ext cx="9144000" cy="4725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C:\Users\çetinkaya\Desktop\Yeni Bit Eşlem Resmi (2)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RADYOLOJİDE HEMŞİRE OLMAK</a:t>
            </a:r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3645024"/>
          </a:xfrm>
        </p:spPr>
        <p:txBody>
          <a:bodyPr>
            <a:normAutofit/>
          </a:bodyPr>
          <a:lstStyle/>
          <a:p>
            <a:r>
              <a:rPr lang="tr-TR" dirty="0" smtClean="0"/>
              <a:t>Radyolojide hemşire ihtiyacı ne zaman doğdu</a:t>
            </a:r>
          </a:p>
          <a:p>
            <a:r>
              <a:rPr lang="tr-TR" dirty="0" smtClean="0"/>
              <a:t>Görev tanımı</a:t>
            </a:r>
          </a:p>
          <a:p>
            <a:r>
              <a:rPr lang="tr-TR" dirty="0" smtClean="0"/>
              <a:t>Yüklenmek istediği sorumluluklar</a:t>
            </a:r>
          </a:p>
          <a:p>
            <a:r>
              <a:rPr lang="tr-TR" dirty="0" smtClean="0"/>
              <a:t>Yüklenen sorumluluklar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247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slide_4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28800"/>
            <a:ext cx="8229600" cy="439372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Calibri" pitchFamily="34" charset="0"/>
                <a:cs typeface="Calibri" pitchFamily="34" charset="0"/>
              </a:rPr>
              <a:t>HANGİ HASTALARI TAKİP EDİYORUZ</a:t>
            </a:r>
            <a:endParaRPr lang="tr-T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954555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>
                <a:latin typeface="+mj-lt"/>
                <a:cs typeface="Calibri" pitchFamily="34" charset="0"/>
              </a:rPr>
              <a:t>BİYOPSİLER</a:t>
            </a:r>
          </a:p>
          <a:p>
            <a:r>
              <a:rPr lang="tr-TR" dirty="0" smtClean="0">
                <a:latin typeface="Calibri" pitchFamily="34" charset="0"/>
                <a:cs typeface="Calibri" pitchFamily="34" charset="0"/>
              </a:rPr>
              <a:t>DRENAJLAR</a:t>
            </a:r>
          </a:p>
          <a:p>
            <a:r>
              <a:rPr lang="tr-TR" dirty="0" smtClean="0">
                <a:latin typeface="Calibri" pitchFamily="34" charset="0"/>
                <a:cs typeface="Calibri" pitchFamily="34" charset="0"/>
              </a:rPr>
              <a:t>ANJİOGRAFİLER</a:t>
            </a:r>
          </a:p>
          <a:p>
            <a:r>
              <a:rPr lang="tr-TR" dirty="0" smtClean="0">
                <a:latin typeface="Calibri" pitchFamily="34" charset="0"/>
                <a:cs typeface="Calibri" pitchFamily="34" charset="0"/>
              </a:rPr>
              <a:t>VENOGRAFİLER</a:t>
            </a:r>
          </a:p>
          <a:p>
            <a:r>
              <a:rPr lang="tr-TR" dirty="0" smtClean="0">
                <a:latin typeface="Calibri" pitchFamily="34" charset="0"/>
                <a:cs typeface="Calibri" pitchFamily="34" charset="0"/>
              </a:rPr>
              <a:t>STENTLER</a:t>
            </a:r>
          </a:p>
          <a:p>
            <a:r>
              <a:rPr lang="tr-TR" dirty="0" smtClean="0">
                <a:latin typeface="Calibri" pitchFamily="34" charset="0"/>
                <a:cs typeface="Calibri" pitchFamily="34" charset="0"/>
              </a:rPr>
              <a:t>PTA BALON UYGULAMALARI</a:t>
            </a:r>
          </a:p>
          <a:p>
            <a:r>
              <a:rPr lang="tr-TR" dirty="0" smtClean="0">
                <a:latin typeface="Calibri" pitchFamily="34" charset="0"/>
                <a:cs typeface="Calibri" pitchFamily="34" charset="0"/>
              </a:rPr>
              <a:t>KEMOEMBOLİZASYONLAR</a:t>
            </a:r>
          </a:p>
          <a:p>
            <a:r>
              <a:rPr lang="tr-TR" dirty="0" smtClean="0">
                <a:latin typeface="Calibri" pitchFamily="34" charset="0"/>
                <a:cs typeface="Calibri" pitchFamily="34" charset="0"/>
              </a:rPr>
              <a:t>EMBOLİZASYONLAR</a:t>
            </a:r>
          </a:p>
          <a:p>
            <a:r>
              <a:rPr lang="tr-TR" dirty="0" smtClean="0">
                <a:latin typeface="Calibri" pitchFamily="34" charset="0"/>
                <a:cs typeface="Calibri" pitchFamily="34" charset="0"/>
              </a:rPr>
              <a:t>Y-90 RADYOEMBOLİZASYONLAR</a:t>
            </a:r>
          </a:p>
          <a:p>
            <a:r>
              <a:rPr lang="tr-TR" dirty="0" smtClean="0">
                <a:latin typeface="Calibri" pitchFamily="34" charset="0"/>
                <a:cs typeface="Calibri" pitchFamily="34" charset="0"/>
              </a:rPr>
              <a:t>PERKÜTAN EMBOLİZASYONLAR </a:t>
            </a:r>
          </a:p>
          <a:p>
            <a:r>
              <a:rPr lang="tr-TR" dirty="0" smtClean="0">
                <a:latin typeface="Calibri" pitchFamily="34" charset="0"/>
                <a:cs typeface="Calibri" pitchFamily="34" charset="0"/>
              </a:rPr>
              <a:t>RF (KEMİK,KC,BÖBREK)</a:t>
            </a:r>
          </a:p>
          <a:p>
            <a:r>
              <a:rPr lang="tr-TR" dirty="0" smtClean="0">
                <a:latin typeface="Calibri" pitchFamily="34" charset="0"/>
                <a:cs typeface="Calibri" pitchFamily="34" charset="0"/>
              </a:rPr>
              <a:t>AORT ANEVRİZMALARI</a:t>
            </a:r>
            <a:endParaRPr lang="tr-TR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30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r>
              <a:rPr lang="tr-TR" dirty="0" smtClean="0"/>
              <a:t>ERKEN POST-OP. TAKİP</a:t>
            </a:r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tr-TR" sz="2400" dirty="0" smtClean="0">
                <a:cs typeface="Calibri" pitchFamily="34" charset="0"/>
              </a:rPr>
              <a:t>Bu süreç işlemin bittiği andan hastanın taburcu olmasına ya da ilgili birime gönderilmesini kapsar.</a:t>
            </a:r>
          </a:p>
          <a:p>
            <a:pPr marL="109728" indent="0">
              <a:buNone/>
            </a:pPr>
            <a:endParaRPr lang="tr-TR" sz="2400" dirty="0" smtClean="0">
              <a:cs typeface="Calibri" pitchFamily="34" charset="0"/>
            </a:endParaRPr>
          </a:p>
          <a:p>
            <a:r>
              <a:rPr lang="tr-TR" sz="2400" dirty="0" smtClean="0">
                <a:cs typeface="Calibri" pitchFamily="34" charset="0"/>
              </a:rPr>
              <a:t>Hasta teslim alınır.</a:t>
            </a:r>
          </a:p>
          <a:p>
            <a:r>
              <a:rPr lang="tr-TR" sz="2400" dirty="0" smtClean="0">
                <a:cs typeface="Calibri" pitchFamily="34" charset="0"/>
              </a:rPr>
              <a:t>Hasta  </a:t>
            </a:r>
            <a:r>
              <a:rPr lang="tr-TR" sz="2400" dirty="0" err="1" smtClean="0">
                <a:cs typeface="Calibri" pitchFamily="34" charset="0"/>
              </a:rPr>
              <a:t>anjiografi</a:t>
            </a:r>
            <a:r>
              <a:rPr lang="tr-TR" sz="2400" dirty="0" smtClean="0">
                <a:cs typeface="Calibri" pitchFamily="34" charset="0"/>
              </a:rPr>
              <a:t> , </a:t>
            </a:r>
            <a:r>
              <a:rPr lang="tr-TR" sz="2400" dirty="0" err="1" smtClean="0">
                <a:cs typeface="Calibri" pitchFamily="34" charset="0"/>
              </a:rPr>
              <a:t>stent</a:t>
            </a:r>
            <a:r>
              <a:rPr lang="tr-TR" sz="2400" dirty="0" smtClean="0">
                <a:cs typeface="Calibri" pitchFamily="34" charset="0"/>
              </a:rPr>
              <a:t>, </a:t>
            </a:r>
            <a:r>
              <a:rPr lang="tr-TR" sz="2400" dirty="0" err="1" smtClean="0">
                <a:cs typeface="Calibri" pitchFamily="34" charset="0"/>
              </a:rPr>
              <a:t>embolizasyon</a:t>
            </a:r>
            <a:r>
              <a:rPr lang="tr-TR" sz="2400" dirty="0" smtClean="0">
                <a:cs typeface="Calibri" pitchFamily="34" charset="0"/>
              </a:rPr>
              <a:t> vb. bir işlem  sonrası         </a:t>
            </a:r>
          </a:p>
          <a:p>
            <a:pPr marL="0" indent="0">
              <a:buNone/>
            </a:pPr>
            <a:r>
              <a:rPr lang="tr-TR" sz="2400" dirty="0" smtClean="0">
                <a:cs typeface="Calibri" pitchFamily="34" charset="0"/>
              </a:rPr>
              <a:t>    ise  sedyeyle ve </a:t>
            </a:r>
            <a:r>
              <a:rPr lang="tr-TR" sz="2400" dirty="0" err="1" smtClean="0">
                <a:cs typeface="Calibri" pitchFamily="34" charset="0"/>
              </a:rPr>
              <a:t>introducer</a:t>
            </a:r>
            <a:r>
              <a:rPr lang="tr-TR" sz="2400" dirty="0" smtClean="0">
                <a:cs typeface="Calibri" pitchFamily="34" charset="0"/>
              </a:rPr>
              <a:t>  kontrol altına alınarak güvenli bir </a:t>
            </a:r>
          </a:p>
          <a:p>
            <a:pPr marL="0" indent="0">
              <a:buNone/>
            </a:pPr>
            <a:r>
              <a:rPr lang="tr-TR" sz="2400" dirty="0">
                <a:cs typeface="Calibri" pitchFamily="34" charset="0"/>
              </a:rPr>
              <a:t> </a:t>
            </a:r>
            <a:r>
              <a:rPr lang="tr-TR" sz="2400" dirty="0" smtClean="0">
                <a:cs typeface="Calibri" pitchFamily="34" charset="0"/>
              </a:rPr>
              <a:t>   şekilde  gözlem odasına alınır.</a:t>
            </a:r>
          </a:p>
          <a:p>
            <a:r>
              <a:rPr lang="tr-TR" sz="2400" dirty="0" smtClean="0">
                <a:cs typeface="Calibri" pitchFamily="34" charset="0"/>
              </a:rPr>
              <a:t>Biyopsi , drenaj , </a:t>
            </a:r>
            <a:r>
              <a:rPr lang="tr-TR" sz="2400" dirty="0" err="1" smtClean="0">
                <a:cs typeface="Calibri" pitchFamily="34" charset="0"/>
              </a:rPr>
              <a:t>nefrostomi</a:t>
            </a:r>
            <a:r>
              <a:rPr lang="tr-TR" sz="2400" dirty="0" smtClean="0">
                <a:cs typeface="Calibri" pitchFamily="34" charset="0"/>
              </a:rPr>
              <a:t> vb.  işlem  sonrası  ise  uygun şekilde pansumanı yapılır.</a:t>
            </a:r>
          </a:p>
          <a:p>
            <a:r>
              <a:rPr lang="tr-TR" sz="2400" dirty="0" smtClean="0">
                <a:cs typeface="Calibri" pitchFamily="34" charset="0"/>
              </a:rPr>
              <a:t>Hasta  sedye ,tekerlekli  sandalye ya da durumuna  göre  yardım  edilerek  gözleme  alınır.</a:t>
            </a:r>
          </a:p>
          <a:p>
            <a:r>
              <a:rPr lang="tr-TR" sz="2400" dirty="0" smtClean="0">
                <a:cs typeface="Calibri" pitchFamily="34" charset="0"/>
              </a:rPr>
              <a:t>Gözlem odasında </a:t>
            </a:r>
            <a:r>
              <a:rPr lang="tr-TR" sz="2400" dirty="0" err="1" smtClean="0">
                <a:cs typeface="Calibri" pitchFamily="34" charset="0"/>
              </a:rPr>
              <a:t>monitorize</a:t>
            </a:r>
            <a:r>
              <a:rPr lang="tr-TR" sz="2400" dirty="0" smtClean="0">
                <a:cs typeface="Calibri" pitchFamily="34" charset="0"/>
              </a:rPr>
              <a:t> edilir.</a:t>
            </a:r>
          </a:p>
          <a:p>
            <a:r>
              <a:rPr lang="tr-TR" sz="2400" dirty="0" smtClean="0">
                <a:cs typeface="Calibri" pitchFamily="34" charset="0"/>
              </a:rPr>
              <a:t>Gerekirse  IV sıvı  </a:t>
            </a:r>
            <a:r>
              <a:rPr lang="tr-TR" sz="2400" dirty="0" err="1" smtClean="0">
                <a:cs typeface="Calibri" pitchFamily="34" charset="0"/>
              </a:rPr>
              <a:t>replesmanı</a:t>
            </a:r>
            <a:r>
              <a:rPr lang="tr-TR" sz="2400" dirty="0" smtClean="0">
                <a:cs typeface="Calibri" pitchFamily="34" charset="0"/>
              </a:rPr>
              <a:t>  yapılır.(</a:t>
            </a:r>
            <a:r>
              <a:rPr lang="tr-TR" sz="2400" dirty="0" err="1" smtClean="0">
                <a:cs typeface="Calibri" pitchFamily="34" charset="0"/>
              </a:rPr>
              <a:t>DR.orderina</a:t>
            </a:r>
            <a:r>
              <a:rPr lang="tr-TR" sz="2400" dirty="0" smtClean="0">
                <a:cs typeface="Calibri" pitchFamily="34" charset="0"/>
              </a:rPr>
              <a:t> göre)</a:t>
            </a:r>
          </a:p>
          <a:p>
            <a:r>
              <a:rPr lang="tr-TR" sz="2400" dirty="0" smtClean="0">
                <a:cs typeface="Calibri" pitchFamily="34" charset="0"/>
              </a:rPr>
              <a:t>Gerekiyorsa  O2  başlanır.</a:t>
            </a:r>
            <a:r>
              <a:rPr lang="tr-TR" sz="2400" dirty="0">
                <a:cs typeface="Calibri" pitchFamily="34" charset="0"/>
              </a:rPr>
              <a:t> </a:t>
            </a:r>
            <a:r>
              <a:rPr lang="tr-TR" sz="2400" dirty="0" smtClean="0">
                <a:cs typeface="Calibri" pitchFamily="34" charset="0"/>
              </a:rPr>
              <a:t>(</a:t>
            </a:r>
            <a:r>
              <a:rPr lang="tr-TR" sz="2400" dirty="0" err="1">
                <a:cs typeface="Calibri" pitchFamily="34" charset="0"/>
              </a:rPr>
              <a:t>DR.orderina</a:t>
            </a:r>
            <a:r>
              <a:rPr lang="tr-TR" sz="2400" dirty="0">
                <a:cs typeface="Calibri" pitchFamily="34" charset="0"/>
              </a:rPr>
              <a:t> göre)</a:t>
            </a:r>
          </a:p>
          <a:p>
            <a:pPr>
              <a:buFont typeface="Wingdings" pitchFamily="2" charset="2"/>
              <a:buChar char="ü"/>
            </a:pPr>
            <a:endParaRPr lang="tr-TR" sz="24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sz="24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sz="24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sz="24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tr-TR" sz="2400" dirty="0" smtClean="0">
              <a:latin typeface="Calibri" pitchFamily="34" charset="0"/>
              <a:cs typeface="Calibri" pitchFamily="34" charset="0"/>
            </a:endParaRPr>
          </a:p>
          <a:p>
            <a:pPr marL="109728" indent="0">
              <a:buNone/>
            </a:pPr>
            <a:endParaRPr lang="tr-TR" sz="200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28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              BİYOPSİLER</a:t>
            </a:r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İ.İ.A.B</a:t>
            </a:r>
          </a:p>
          <a:p>
            <a:endParaRPr lang="tr-TR" dirty="0" smtClean="0"/>
          </a:p>
          <a:p>
            <a:r>
              <a:rPr lang="tr-TR" dirty="0" smtClean="0"/>
              <a:t>DOKU BİYOPSİSİ </a:t>
            </a:r>
          </a:p>
          <a:p>
            <a:pPr>
              <a:buNone/>
            </a:pPr>
            <a:r>
              <a:rPr lang="tr-TR" dirty="0" smtClean="0"/>
              <a:t>      - Böbrek</a:t>
            </a:r>
          </a:p>
          <a:p>
            <a:pPr>
              <a:buNone/>
            </a:pPr>
            <a:r>
              <a:rPr lang="tr-TR" dirty="0" smtClean="0"/>
              <a:t>      - Karaciğer</a:t>
            </a:r>
          </a:p>
          <a:p>
            <a:pPr>
              <a:buNone/>
            </a:pPr>
            <a:r>
              <a:rPr lang="tr-TR" dirty="0" smtClean="0"/>
              <a:t>      - Batın İçi Kitleler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  <p:pic>
        <p:nvPicPr>
          <p:cNvPr id="1026" name="Picture 2" descr="C:\Users\çetinkaya\Desktop\kan-hareketli-resim-0063 (1)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3212976"/>
            <a:ext cx="2395791" cy="30963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305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tr-TR" dirty="0" smtClean="0"/>
              <a:t>                DRENAJLAR</a:t>
            </a:r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92500"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BİLİYER DRENAJ  -  NEFROSTOMİ </a:t>
            </a:r>
          </a:p>
          <a:p>
            <a:pPr>
              <a:buNone/>
            </a:pPr>
            <a:r>
              <a:rPr lang="tr-TR" dirty="0" smtClean="0"/>
              <a:t>           - Ağrı,ateş ,kanama ve titreme</a:t>
            </a:r>
          </a:p>
          <a:p>
            <a:pPr>
              <a:buNone/>
            </a:pPr>
            <a:r>
              <a:rPr lang="tr-TR" dirty="0" smtClean="0"/>
              <a:t>           -Gelen sıvı takibi</a:t>
            </a:r>
          </a:p>
          <a:p>
            <a:r>
              <a:rPr lang="tr-TR" dirty="0" smtClean="0"/>
              <a:t>KİST HİDATİK</a:t>
            </a:r>
          </a:p>
          <a:p>
            <a:pPr>
              <a:buNone/>
            </a:pPr>
            <a:r>
              <a:rPr lang="tr-TR" dirty="0" smtClean="0"/>
              <a:t>          -Anestezist eşliğinde</a:t>
            </a:r>
          </a:p>
          <a:p>
            <a:pPr>
              <a:buNone/>
            </a:pPr>
            <a:r>
              <a:rPr lang="tr-TR" dirty="0" smtClean="0"/>
              <a:t>          -Kesin tanısı konmuş</a:t>
            </a:r>
          </a:p>
          <a:p>
            <a:pPr>
              <a:buNone/>
            </a:pPr>
            <a:r>
              <a:rPr lang="tr-TR" dirty="0" smtClean="0"/>
              <a:t>          -</a:t>
            </a:r>
            <a:r>
              <a:rPr lang="tr-TR" dirty="0" err="1" smtClean="0"/>
              <a:t>Andozol</a:t>
            </a:r>
            <a:r>
              <a:rPr lang="tr-TR" dirty="0" smtClean="0"/>
              <a:t> tedavisi altında </a:t>
            </a:r>
          </a:p>
          <a:p>
            <a:r>
              <a:rPr lang="tr-TR" dirty="0" smtClean="0"/>
              <a:t>ASİT DRENAJI</a:t>
            </a:r>
          </a:p>
          <a:p>
            <a:pPr>
              <a:buNone/>
            </a:pPr>
            <a:r>
              <a:rPr lang="tr-TR" dirty="0" smtClean="0"/>
              <a:t>          -Gelen sıvının kontrollü  boşaltılması</a:t>
            </a:r>
          </a:p>
          <a:p>
            <a:r>
              <a:rPr lang="tr-TR" dirty="0" smtClean="0"/>
              <a:t>ABSE DRENAJI</a:t>
            </a:r>
          </a:p>
          <a:p>
            <a:pPr>
              <a:buNone/>
            </a:pPr>
            <a:r>
              <a:rPr lang="tr-TR" dirty="0" smtClean="0"/>
              <a:t>          -Alınan örneklerin ilgili </a:t>
            </a:r>
            <a:r>
              <a:rPr lang="tr-TR" dirty="0" err="1" smtClean="0"/>
              <a:t>lab.a</a:t>
            </a:r>
            <a:r>
              <a:rPr lang="tr-TR" dirty="0" smtClean="0"/>
              <a:t> </a:t>
            </a:r>
            <a:r>
              <a:rPr lang="tr-TR" dirty="0" smtClean="0"/>
              <a:t>gönderilmesi)</a:t>
            </a:r>
          </a:p>
          <a:p>
            <a:r>
              <a:rPr lang="tr-TR" dirty="0" smtClean="0"/>
              <a:t>BASİT KİST DRENAJI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1997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ONKOLOJİK HASTA GRUBU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5373216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KEMOEMBOLİZASYON (</a:t>
            </a:r>
            <a:r>
              <a:rPr lang="tr-TR" dirty="0" err="1" smtClean="0"/>
              <a:t>doxo-irenotekan</a:t>
            </a:r>
            <a:r>
              <a:rPr lang="tr-TR" dirty="0" smtClean="0"/>
              <a:t>) Y-90 RADYO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EMBOLİZASYON</a:t>
            </a:r>
            <a:endParaRPr lang="tr-TR" dirty="0" smtClean="0"/>
          </a:p>
          <a:p>
            <a:r>
              <a:rPr lang="tr-TR" dirty="0" smtClean="0"/>
              <a:t>Anestezist eşliğinde </a:t>
            </a:r>
          </a:p>
          <a:p>
            <a:r>
              <a:rPr lang="tr-TR" dirty="0" err="1" smtClean="0"/>
              <a:t>Premedikasyon</a:t>
            </a:r>
            <a:endParaRPr lang="tr-TR" dirty="0" smtClean="0"/>
          </a:p>
          <a:p>
            <a:r>
              <a:rPr lang="tr-TR" dirty="0" err="1" smtClean="0"/>
              <a:t>Monitorizasyon</a:t>
            </a:r>
            <a:endParaRPr lang="tr-TR" dirty="0" smtClean="0"/>
          </a:p>
          <a:p>
            <a:r>
              <a:rPr lang="tr-TR" dirty="0" smtClean="0"/>
              <a:t>Sıvı </a:t>
            </a:r>
            <a:r>
              <a:rPr lang="tr-TR" dirty="0" err="1" smtClean="0"/>
              <a:t>replasmanı</a:t>
            </a:r>
            <a:endParaRPr lang="tr-TR" dirty="0" smtClean="0"/>
          </a:p>
          <a:p>
            <a:r>
              <a:rPr lang="tr-TR" dirty="0" smtClean="0"/>
              <a:t>POSTEMBOLİZASYON SENDROMU</a:t>
            </a:r>
          </a:p>
          <a:p>
            <a:pPr>
              <a:buNone/>
            </a:pPr>
            <a:r>
              <a:rPr lang="tr-TR" dirty="0" smtClean="0"/>
              <a:t>        -Ağrı kontrolü</a:t>
            </a:r>
          </a:p>
          <a:p>
            <a:pPr>
              <a:buNone/>
            </a:pPr>
            <a:r>
              <a:rPr lang="tr-TR" dirty="0" smtClean="0"/>
              <a:t>        -Kanama</a:t>
            </a:r>
          </a:p>
          <a:p>
            <a:pPr>
              <a:buNone/>
            </a:pPr>
            <a:r>
              <a:rPr lang="tr-TR" dirty="0" smtClean="0"/>
              <a:t>        -Bulantı kusma</a:t>
            </a:r>
          </a:p>
          <a:p>
            <a:pPr>
              <a:buNone/>
            </a:pPr>
            <a:r>
              <a:rPr lang="tr-TR" dirty="0" smtClean="0"/>
              <a:t>        -</a:t>
            </a:r>
            <a:r>
              <a:rPr lang="tr-TR" dirty="0" err="1" smtClean="0"/>
              <a:t>Hipotermi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     -Terleme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765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168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RF ABLASYON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87688"/>
          </a:xfrm>
        </p:spPr>
        <p:txBody>
          <a:bodyPr/>
          <a:lstStyle/>
          <a:p>
            <a:r>
              <a:rPr lang="tr-TR" dirty="0" smtClean="0"/>
              <a:t>Tam Anestezi</a:t>
            </a:r>
          </a:p>
          <a:p>
            <a:r>
              <a:rPr lang="tr-TR" dirty="0" err="1" smtClean="0"/>
              <a:t>Monitorizasyon</a:t>
            </a:r>
            <a:endParaRPr lang="tr-TR" dirty="0" smtClean="0"/>
          </a:p>
          <a:p>
            <a:r>
              <a:rPr lang="tr-TR" dirty="0" smtClean="0"/>
              <a:t>Bulantı ve Kusma</a:t>
            </a:r>
          </a:p>
          <a:p>
            <a:r>
              <a:rPr lang="tr-TR" dirty="0" smtClean="0"/>
              <a:t>Ağrı</a:t>
            </a:r>
          </a:p>
          <a:p>
            <a:r>
              <a:rPr lang="tr-TR" dirty="0" smtClean="0"/>
              <a:t>Yatırılarak takibi yapılır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372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tr-TR" dirty="0" smtClean="0">
                <a:latin typeface="Calibri" pitchFamily="34" charset="0"/>
                <a:cs typeface="Calibri" pitchFamily="34" charset="0"/>
              </a:rPr>
            </a:br>
            <a:r>
              <a:rPr lang="tr-TR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tr-TR" dirty="0" smtClean="0">
                <a:latin typeface="Calibri" pitchFamily="34" charset="0"/>
                <a:cs typeface="Calibri" pitchFamily="34" charset="0"/>
              </a:rPr>
            </a:br>
            <a:r>
              <a:rPr lang="tr-TR" dirty="0" smtClean="0">
                <a:latin typeface="Calibri" pitchFamily="34" charset="0"/>
                <a:cs typeface="Calibri" pitchFamily="34" charset="0"/>
              </a:rPr>
              <a:t> ERKEN POST-OP KOMPLİKASYONLARI</a:t>
            </a:r>
            <a:endParaRPr lang="tr-T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539552" y="1759429"/>
            <a:ext cx="8229600" cy="5098571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ALLERJİK REAKSİYON</a:t>
            </a:r>
          </a:p>
          <a:p>
            <a:pPr>
              <a:buNone/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         -Kontrast madde</a:t>
            </a:r>
          </a:p>
          <a:p>
            <a:pPr>
              <a:buNone/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         -Kullanılan ilaçlar</a:t>
            </a:r>
          </a:p>
          <a:p>
            <a:pPr>
              <a:buNone/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         -Kist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hidatik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reaksiyonu</a:t>
            </a:r>
          </a:p>
          <a:p>
            <a:pPr>
              <a:buFont typeface="Arial" pitchFamily="34" charset="0"/>
              <a:buChar char="•"/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ANESTEZİ KOMPLİKASYONU</a:t>
            </a:r>
          </a:p>
          <a:p>
            <a:pPr>
              <a:buNone/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         -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Siyanoz,dispne,larinks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ödemi</a:t>
            </a:r>
          </a:p>
          <a:p>
            <a:pPr>
              <a:buNone/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         -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Saturasyonun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düşmesi, solunum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arrest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, kardiyak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arrest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vb.</a:t>
            </a:r>
          </a:p>
          <a:p>
            <a:pPr>
              <a:buFont typeface="Arial" pitchFamily="34" charset="0"/>
              <a:buChar char="•"/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KANAMA</a:t>
            </a:r>
          </a:p>
          <a:p>
            <a:pPr>
              <a:buNone/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         -Giriş bölgesinde ve/veya işleme bağlı kanama</a:t>
            </a:r>
          </a:p>
          <a:p>
            <a:pPr>
              <a:buFont typeface="Arial" pitchFamily="34" charset="0"/>
              <a:buChar char="•"/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HEMATOM   (giriş bölgesinde yada işleme bağlı)</a:t>
            </a:r>
          </a:p>
          <a:p>
            <a:pPr>
              <a:buFont typeface="Arial" pitchFamily="34" charset="0"/>
              <a:buChar char="•"/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AĞRI</a:t>
            </a:r>
          </a:p>
          <a:p>
            <a:pPr>
              <a:buFont typeface="Arial" pitchFamily="34" charset="0"/>
              <a:buChar char="•"/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ATEŞ    (özellikle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biliyer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drenaj sonrası)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280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PERKÜTAN EMBOLİZASYON</a:t>
            </a:r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3111624"/>
          </a:xfrm>
        </p:spPr>
        <p:txBody>
          <a:bodyPr/>
          <a:lstStyle/>
          <a:p>
            <a:r>
              <a:rPr lang="tr-TR" dirty="0" smtClean="0"/>
              <a:t>Doku Takibi</a:t>
            </a:r>
          </a:p>
          <a:p>
            <a:r>
              <a:rPr lang="tr-TR" dirty="0" smtClean="0"/>
              <a:t>Dolaşım Takibi</a:t>
            </a:r>
          </a:p>
          <a:p>
            <a:r>
              <a:rPr lang="tr-TR" dirty="0" smtClean="0"/>
              <a:t>Ağrı</a:t>
            </a:r>
          </a:p>
          <a:p>
            <a:r>
              <a:rPr lang="tr-TR" dirty="0" smtClean="0"/>
              <a:t>Eğitim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45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528</TotalTime>
  <Words>434</Words>
  <Application>Microsoft Office PowerPoint</Application>
  <PresentationFormat>Ekran Gösterisi (4:3)</PresentationFormat>
  <Paragraphs>120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Akış</vt:lpstr>
      <vt:lpstr>GİRİŞİM  SONRASI HASTA  TAKİBİ    </vt:lpstr>
      <vt:lpstr>HANGİ HASTALARI TAKİP EDİYORUZ</vt:lpstr>
      <vt:lpstr>ERKEN POST-OP. TAKİP</vt:lpstr>
      <vt:lpstr>                BİYOPSİLER</vt:lpstr>
      <vt:lpstr>                DRENAJLAR</vt:lpstr>
      <vt:lpstr>ONKOLOJİK HASTA GRUBU </vt:lpstr>
      <vt:lpstr>        RF ABLASYON </vt:lpstr>
      <vt:lpstr>   ERKEN POST-OP KOMPLİKASYONLARI</vt:lpstr>
      <vt:lpstr>PERKÜTAN EMBOLİZASYON</vt:lpstr>
      <vt:lpstr>      Anjiografiler ve Venografiler      </vt:lpstr>
      <vt:lpstr>STENT VE PTA BALON</vt:lpstr>
      <vt:lpstr>AORT ANEVRİZMALARI</vt:lpstr>
      <vt:lpstr>RADYOLOJİDE HASTA SİRKÜLASYONU VE ENFEKSİYON</vt:lpstr>
      <vt:lpstr>PowerPoint Sunusu</vt:lpstr>
      <vt:lpstr>RADYOLOJİDE HEMŞİRE OLMAK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GİRİŞİM  SONRASI HASTA  TAKİBİ</dc:title>
  <dc:creator>user</dc:creator>
  <cp:lastModifiedBy>LENOVO</cp:lastModifiedBy>
  <cp:revision>53</cp:revision>
  <dcterms:created xsi:type="dcterms:W3CDTF">2016-02-17T11:09:22Z</dcterms:created>
  <dcterms:modified xsi:type="dcterms:W3CDTF">2016-03-10T12:22:53Z</dcterms:modified>
</cp:coreProperties>
</file>